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E46C0A"/>
    <a:srgbClr val="00B0F0"/>
    <a:srgbClr val="368CE7"/>
    <a:srgbClr val="18BC6D"/>
    <a:srgbClr val="66E0E5"/>
    <a:srgbClr val="53D9FA"/>
    <a:srgbClr val="4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81" d="100"/>
          <a:sy n="81" d="100"/>
        </p:scale>
        <p:origin x="60" y="90"/>
      </p:cViewPr>
      <p:guideLst>
        <p:guide orient="horz" pos="2232"/>
        <p:guide pos="2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hyperlink" Target="https://www.yeastar.com/the-yeahs-awards-2025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eastar.com/the-yeahs-awards-2025/#awardCategoriesPrizes" TargetMode="External"/><Relationship Id="rId3" Type="http://schemas.openxmlformats.org/officeDocument/2006/relationships/tags" Target="../tags/tag15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72760" cy="8930005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657600" y="7137400"/>
            <a:ext cx="2764790" cy="742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file">
                  <a:extLst>
                    <a:ext uri="{DAF060AB-1E55-43B9-8AAB-6FB025537F2F}">
                      <wpsdc:hlinkClr xmlns:wpsdc="http://www.wps.cn/officeDocument/2017/drawingmlCustomData" xmlns="" val="FFFFFF"/>
                      <wpsdc:folHlinkClr xmlns:wpsdc="http://www.wps.cn/officeDocument/2017/drawingmlCustomData" xmlns="" val="FFFFFF"/>
                      <wpsdc:hlinkUnderline xmlns:wpsdc="http://www.wps.cn/officeDocument/2017/drawingmlCustomData" xmlns="" val="0"/>
                    </a:ext>
                  </a:extLst>
                </a:hlinkClick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di 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iscrizione: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086600" y="7277100"/>
            <a:ext cx="7606665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giugno 2025 – 12 settembre 2025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676400" y="4686300"/>
            <a:ext cx="4597400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Eccellenza del Successo del Cliente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315200" y="4610100"/>
            <a:ext cx="3769360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di hosting 2025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2573000" y="4610100"/>
            <a:ext cx="3769360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Distributore Solution Advocate 2025</a:t>
            </a:r>
          </a:p>
          <a:p>
            <a:pPr algn="ctr"/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7800" y="3543300"/>
            <a:ext cx="7902575" cy="5264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3200">
                <a:latin typeface="+mj-lt"/>
                <a:cs typeface="+mj-lt"/>
              </a:rPr>
              <a:t>Radicato nel risultato, definito dal successo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2546411"/>
          </a:xfrm>
          <a:custGeom>
            <a:avLst/>
            <a:gdLst/>
            <a:ahLst/>
            <a:cxnLst/>
            <a:rect l="l" t="t" r="r" b="b"/>
            <a:pathLst>
              <a:path w="18288000" h="2546411">
                <a:moveTo>
                  <a:pt x="0" y="0"/>
                </a:moveTo>
                <a:lnTo>
                  <a:pt x="18288000" y="0"/>
                </a:lnTo>
                <a:lnTo>
                  <a:pt x="18288000" y="2546411"/>
                </a:lnTo>
                <a:lnTo>
                  <a:pt x="0" y="25464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15104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812395" y="5143742"/>
            <a:ext cx="2407470" cy="2440284"/>
            <a:chOff x="0" y="0"/>
            <a:chExt cx="3209961" cy="3253712"/>
          </a:xfrm>
        </p:grpSpPr>
        <p:sp>
          <p:nvSpPr>
            <p:cNvPr id="6" name="Freeform 6"/>
            <p:cNvSpPr/>
            <p:nvPr/>
          </p:nvSpPr>
          <p:spPr>
            <a:xfrm>
              <a:off x="0" y="333554"/>
              <a:ext cx="3209961" cy="2920158"/>
            </a:xfrm>
            <a:custGeom>
              <a:avLst/>
              <a:gdLst/>
              <a:ahLst/>
              <a:cxnLst/>
              <a:rect l="l" t="t" r="r" b="b"/>
              <a:pathLst>
                <a:path w="3209961" h="2920158">
                  <a:moveTo>
                    <a:pt x="0" y="0"/>
                  </a:moveTo>
                  <a:lnTo>
                    <a:pt x="3209961" y="0"/>
                  </a:lnTo>
                  <a:lnTo>
                    <a:pt x="3209961" y="2920158"/>
                  </a:lnTo>
                  <a:lnTo>
                    <a:pt x="0" y="2920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8465" t="-110490" r="-14425" b="-27847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43795" y="0"/>
              <a:ext cx="2722371" cy="2409618"/>
            </a:xfrm>
            <a:custGeom>
              <a:avLst/>
              <a:gdLst/>
              <a:ahLst/>
              <a:cxnLst/>
              <a:rect l="l" t="t" r="r" b="b"/>
              <a:pathLst>
                <a:path w="2722371" h="2409618">
                  <a:moveTo>
                    <a:pt x="0" y="0"/>
                  </a:moveTo>
                  <a:lnTo>
                    <a:pt x="2722371" y="0"/>
                  </a:lnTo>
                  <a:lnTo>
                    <a:pt x="2722371" y="2409618"/>
                  </a:lnTo>
                  <a:lnTo>
                    <a:pt x="0" y="2409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944229" y="5200550"/>
            <a:ext cx="2415490" cy="2629775"/>
            <a:chOff x="0" y="0"/>
            <a:chExt cx="3220653" cy="3506366"/>
          </a:xfrm>
        </p:grpSpPr>
        <p:sp>
          <p:nvSpPr>
            <p:cNvPr id="9" name="Freeform 9"/>
            <p:cNvSpPr/>
            <p:nvPr/>
          </p:nvSpPr>
          <p:spPr>
            <a:xfrm>
              <a:off x="0" y="586208"/>
              <a:ext cx="3209961" cy="2920158"/>
            </a:xfrm>
            <a:custGeom>
              <a:avLst/>
              <a:gdLst/>
              <a:ahLst/>
              <a:cxnLst/>
              <a:rect l="l" t="t" r="r" b="b"/>
              <a:pathLst>
                <a:path w="3209961" h="2920158">
                  <a:moveTo>
                    <a:pt x="0" y="0"/>
                  </a:moveTo>
                  <a:lnTo>
                    <a:pt x="3209961" y="0"/>
                  </a:lnTo>
                  <a:lnTo>
                    <a:pt x="3209961" y="2920158"/>
                  </a:lnTo>
                  <a:lnTo>
                    <a:pt x="0" y="2920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8465" t="-110490" r="-14425" b="-27847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1712815">
              <a:off x="1080257" y="213061"/>
              <a:ext cx="1585310" cy="2726436"/>
            </a:xfrm>
            <a:custGeom>
              <a:avLst/>
              <a:gdLst/>
              <a:ahLst/>
              <a:cxnLst/>
              <a:rect l="l" t="t" r="r" b="b"/>
              <a:pathLst>
                <a:path w="1585310" h="2726436">
                  <a:moveTo>
                    <a:pt x="0" y="0"/>
                  </a:moveTo>
                  <a:lnTo>
                    <a:pt x="1585310" y="0"/>
                  </a:lnTo>
                  <a:lnTo>
                    <a:pt x="1585310" y="2726436"/>
                  </a:lnTo>
                  <a:lnTo>
                    <a:pt x="0" y="2726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3175" t="-5490" b="-15394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5715184" y="6743517"/>
            <a:ext cx="2608008" cy="2403975"/>
            <a:chOff x="0" y="0"/>
            <a:chExt cx="3477344" cy="3205300"/>
          </a:xfrm>
        </p:grpSpPr>
        <p:sp>
          <p:nvSpPr>
            <p:cNvPr id="12" name="Freeform 12"/>
            <p:cNvSpPr/>
            <p:nvPr/>
          </p:nvSpPr>
          <p:spPr>
            <a:xfrm>
              <a:off x="0" y="285142"/>
              <a:ext cx="3209961" cy="2920158"/>
            </a:xfrm>
            <a:custGeom>
              <a:avLst/>
              <a:gdLst/>
              <a:ahLst/>
              <a:cxnLst/>
              <a:rect l="l" t="t" r="r" b="b"/>
              <a:pathLst>
                <a:path w="3209961" h="2920158">
                  <a:moveTo>
                    <a:pt x="0" y="0"/>
                  </a:moveTo>
                  <a:lnTo>
                    <a:pt x="3209961" y="0"/>
                  </a:lnTo>
                  <a:lnTo>
                    <a:pt x="3209961" y="2920158"/>
                  </a:lnTo>
                  <a:lnTo>
                    <a:pt x="0" y="2920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8465" t="-110490" r="-14425" b="-278477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5200646">
              <a:off x="628697" y="-471847"/>
              <a:ext cx="2219950" cy="3354320"/>
            </a:xfrm>
            <a:custGeom>
              <a:avLst/>
              <a:gdLst/>
              <a:ahLst/>
              <a:cxnLst/>
              <a:rect l="l" t="t" r="r" b="b"/>
              <a:pathLst>
                <a:path w="2219950" h="3354320">
                  <a:moveTo>
                    <a:pt x="0" y="0"/>
                  </a:moveTo>
                  <a:lnTo>
                    <a:pt x="2219950" y="0"/>
                  </a:lnTo>
                  <a:lnTo>
                    <a:pt x="2219950" y="3354320"/>
                  </a:lnTo>
                  <a:lnTo>
                    <a:pt x="0" y="3354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1959243" y="6568990"/>
            <a:ext cx="2407470" cy="2190119"/>
            <a:chOff x="0" y="0"/>
            <a:chExt cx="3209961" cy="29201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09961" cy="2920158"/>
            </a:xfrm>
            <a:custGeom>
              <a:avLst/>
              <a:gdLst/>
              <a:ahLst/>
              <a:cxnLst/>
              <a:rect l="l" t="t" r="r" b="b"/>
              <a:pathLst>
                <a:path w="3209961" h="2920158">
                  <a:moveTo>
                    <a:pt x="0" y="0"/>
                  </a:moveTo>
                  <a:lnTo>
                    <a:pt x="3209961" y="0"/>
                  </a:lnTo>
                  <a:lnTo>
                    <a:pt x="3209961" y="2920158"/>
                  </a:lnTo>
                  <a:lnTo>
                    <a:pt x="0" y="2920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8465" t="-110490" r="-14425" b="-278477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08016" y="335806"/>
              <a:ext cx="2473859" cy="2033895"/>
            </a:xfrm>
            <a:custGeom>
              <a:avLst/>
              <a:gdLst/>
              <a:ahLst/>
              <a:cxnLst/>
              <a:rect l="l" t="t" r="r" b="b"/>
              <a:pathLst>
                <a:path w="2473859" h="2033895">
                  <a:moveTo>
                    <a:pt x="0" y="0"/>
                  </a:moveTo>
                  <a:lnTo>
                    <a:pt x="2473858" y="0"/>
                  </a:lnTo>
                  <a:lnTo>
                    <a:pt x="2473858" y="2033895"/>
                  </a:lnTo>
                  <a:lnTo>
                    <a:pt x="0" y="2033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33741" t="-79804" r="-52460" b="-64096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6188683" y="8945880"/>
            <a:ext cx="1543050" cy="432435"/>
            <a:chOff x="0" y="0"/>
            <a:chExt cx="406400" cy="1138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400" cy="113892"/>
            </a:xfrm>
            <a:custGeom>
              <a:avLst/>
              <a:gdLst/>
              <a:ahLst/>
              <a:cxnLst/>
              <a:rect l="l" t="t" r="r" b="b"/>
              <a:pathLst>
                <a:path w="406400" h="113892">
                  <a:moveTo>
                    <a:pt x="56946" y="0"/>
                  </a:moveTo>
                  <a:lnTo>
                    <a:pt x="349454" y="0"/>
                  </a:lnTo>
                  <a:cubicBezTo>
                    <a:pt x="364557" y="0"/>
                    <a:pt x="379041" y="6000"/>
                    <a:pt x="389721" y="16679"/>
                  </a:cubicBezTo>
                  <a:cubicBezTo>
                    <a:pt x="400400" y="27359"/>
                    <a:pt x="406400" y="41843"/>
                    <a:pt x="406400" y="56946"/>
                  </a:cubicBezTo>
                  <a:lnTo>
                    <a:pt x="406400" y="56946"/>
                  </a:lnTo>
                  <a:cubicBezTo>
                    <a:pt x="406400" y="72049"/>
                    <a:pt x="400400" y="86534"/>
                    <a:pt x="389721" y="97213"/>
                  </a:cubicBezTo>
                  <a:cubicBezTo>
                    <a:pt x="379041" y="107893"/>
                    <a:pt x="364557" y="113892"/>
                    <a:pt x="349454" y="113892"/>
                  </a:cubicBezTo>
                  <a:lnTo>
                    <a:pt x="56946" y="113892"/>
                  </a:lnTo>
                  <a:cubicBezTo>
                    <a:pt x="41843" y="113892"/>
                    <a:pt x="27359" y="107893"/>
                    <a:pt x="16679" y="97213"/>
                  </a:cubicBezTo>
                  <a:cubicBezTo>
                    <a:pt x="6000" y="86534"/>
                    <a:pt x="0" y="72049"/>
                    <a:pt x="0" y="56946"/>
                  </a:cubicBezTo>
                  <a:lnTo>
                    <a:pt x="0" y="56946"/>
                  </a:lnTo>
                  <a:cubicBezTo>
                    <a:pt x="0" y="41843"/>
                    <a:pt x="6000" y="27359"/>
                    <a:pt x="16679" y="16679"/>
                  </a:cubicBezTo>
                  <a:cubicBezTo>
                    <a:pt x="27359" y="6000"/>
                    <a:pt x="41843" y="0"/>
                    <a:pt x="569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A3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400" cy="151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89549" y="8640681"/>
            <a:ext cx="1543050" cy="432435"/>
            <a:chOff x="0" y="0"/>
            <a:chExt cx="406400" cy="1138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6400" cy="113892"/>
            </a:xfrm>
            <a:custGeom>
              <a:avLst/>
              <a:gdLst/>
              <a:ahLst/>
              <a:cxnLst/>
              <a:rect l="l" t="t" r="r" b="b"/>
              <a:pathLst>
                <a:path w="406400" h="113892">
                  <a:moveTo>
                    <a:pt x="56946" y="0"/>
                  </a:moveTo>
                  <a:lnTo>
                    <a:pt x="349454" y="0"/>
                  </a:lnTo>
                  <a:cubicBezTo>
                    <a:pt x="364557" y="0"/>
                    <a:pt x="379041" y="6000"/>
                    <a:pt x="389721" y="16679"/>
                  </a:cubicBezTo>
                  <a:cubicBezTo>
                    <a:pt x="400400" y="27359"/>
                    <a:pt x="406400" y="41843"/>
                    <a:pt x="406400" y="56946"/>
                  </a:cubicBezTo>
                  <a:lnTo>
                    <a:pt x="406400" y="56946"/>
                  </a:lnTo>
                  <a:cubicBezTo>
                    <a:pt x="406400" y="72049"/>
                    <a:pt x="400400" y="86534"/>
                    <a:pt x="389721" y="97213"/>
                  </a:cubicBezTo>
                  <a:cubicBezTo>
                    <a:pt x="379041" y="107893"/>
                    <a:pt x="364557" y="113892"/>
                    <a:pt x="349454" y="113892"/>
                  </a:cubicBezTo>
                  <a:lnTo>
                    <a:pt x="56946" y="113892"/>
                  </a:lnTo>
                  <a:cubicBezTo>
                    <a:pt x="41843" y="113892"/>
                    <a:pt x="27359" y="107893"/>
                    <a:pt x="16679" y="97213"/>
                  </a:cubicBezTo>
                  <a:cubicBezTo>
                    <a:pt x="6000" y="86534"/>
                    <a:pt x="0" y="72049"/>
                    <a:pt x="0" y="56946"/>
                  </a:cubicBezTo>
                  <a:lnTo>
                    <a:pt x="0" y="56946"/>
                  </a:lnTo>
                  <a:cubicBezTo>
                    <a:pt x="0" y="41843"/>
                    <a:pt x="6000" y="27359"/>
                    <a:pt x="16679" y="16679"/>
                  </a:cubicBezTo>
                  <a:cubicBezTo>
                    <a:pt x="27359" y="6000"/>
                    <a:pt x="41843" y="0"/>
                    <a:pt x="569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A3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06400" cy="151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51885" y="7345584"/>
            <a:ext cx="1543050" cy="432435"/>
            <a:chOff x="0" y="0"/>
            <a:chExt cx="406400" cy="1138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400" cy="113892"/>
            </a:xfrm>
            <a:custGeom>
              <a:avLst/>
              <a:gdLst/>
              <a:ahLst/>
              <a:cxnLst/>
              <a:rect l="l" t="t" r="r" b="b"/>
              <a:pathLst>
                <a:path w="406400" h="113892">
                  <a:moveTo>
                    <a:pt x="56946" y="0"/>
                  </a:moveTo>
                  <a:lnTo>
                    <a:pt x="349454" y="0"/>
                  </a:lnTo>
                  <a:cubicBezTo>
                    <a:pt x="364557" y="0"/>
                    <a:pt x="379041" y="6000"/>
                    <a:pt x="389721" y="16679"/>
                  </a:cubicBezTo>
                  <a:cubicBezTo>
                    <a:pt x="400400" y="27359"/>
                    <a:pt x="406400" y="41843"/>
                    <a:pt x="406400" y="56946"/>
                  </a:cubicBezTo>
                  <a:lnTo>
                    <a:pt x="406400" y="56946"/>
                  </a:lnTo>
                  <a:cubicBezTo>
                    <a:pt x="406400" y="72049"/>
                    <a:pt x="400400" y="86534"/>
                    <a:pt x="389721" y="97213"/>
                  </a:cubicBezTo>
                  <a:cubicBezTo>
                    <a:pt x="379041" y="107893"/>
                    <a:pt x="364557" y="113892"/>
                    <a:pt x="349454" y="113892"/>
                  </a:cubicBezTo>
                  <a:lnTo>
                    <a:pt x="56946" y="113892"/>
                  </a:lnTo>
                  <a:cubicBezTo>
                    <a:pt x="41843" y="113892"/>
                    <a:pt x="27359" y="107893"/>
                    <a:pt x="16679" y="97213"/>
                  </a:cubicBezTo>
                  <a:cubicBezTo>
                    <a:pt x="6000" y="86534"/>
                    <a:pt x="0" y="72049"/>
                    <a:pt x="0" y="56946"/>
                  </a:cubicBezTo>
                  <a:lnTo>
                    <a:pt x="0" y="56946"/>
                  </a:lnTo>
                  <a:cubicBezTo>
                    <a:pt x="0" y="41843"/>
                    <a:pt x="6000" y="27359"/>
                    <a:pt x="16679" y="16679"/>
                  </a:cubicBezTo>
                  <a:cubicBezTo>
                    <a:pt x="27359" y="6000"/>
                    <a:pt x="41843" y="0"/>
                    <a:pt x="569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A30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400" cy="151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475698" y="7614107"/>
            <a:ext cx="1543050" cy="432435"/>
            <a:chOff x="0" y="0"/>
            <a:chExt cx="406400" cy="1138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06400" cy="113892"/>
            </a:xfrm>
            <a:custGeom>
              <a:avLst/>
              <a:gdLst/>
              <a:ahLst/>
              <a:cxnLst/>
              <a:rect l="l" t="t" r="r" b="b"/>
              <a:pathLst>
                <a:path w="406400" h="113892">
                  <a:moveTo>
                    <a:pt x="56946" y="0"/>
                  </a:moveTo>
                  <a:lnTo>
                    <a:pt x="349454" y="0"/>
                  </a:lnTo>
                  <a:cubicBezTo>
                    <a:pt x="364557" y="0"/>
                    <a:pt x="379041" y="6000"/>
                    <a:pt x="389721" y="16679"/>
                  </a:cubicBezTo>
                  <a:cubicBezTo>
                    <a:pt x="400400" y="27359"/>
                    <a:pt x="406400" y="41843"/>
                    <a:pt x="406400" y="56946"/>
                  </a:cubicBezTo>
                  <a:lnTo>
                    <a:pt x="406400" y="56946"/>
                  </a:lnTo>
                  <a:cubicBezTo>
                    <a:pt x="406400" y="72049"/>
                    <a:pt x="400400" y="86534"/>
                    <a:pt x="389721" y="97213"/>
                  </a:cubicBezTo>
                  <a:cubicBezTo>
                    <a:pt x="379041" y="107893"/>
                    <a:pt x="364557" y="113892"/>
                    <a:pt x="349454" y="113892"/>
                  </a:cubicBezTo>
                  <a:lnTo>
                    <a:pt x="56946" y="113892"/>
                  </a:lnTo>
                  <a:cubicBezTo>
                    <a:pt x="41843" y="113892"/>
                    <a:pt x="27359" y="107893"/>
                    <a:pt x="16679" y="97213"/>
                  </a:cubicBezTo>
                  <a:cubicBezTo>
                    <a:pt x="6000" y="86534"/>
                    <a:pt x="0" y="72049"/>
                    <a:pt x="0" y="56946"/>
                  </a:cubicBezTo>
                  <a:lnTo>
                    <a:pt x="0" y="56946"/>
                  </a:lnTo>
                  <a:cubicBezTo>
                    <a:pt x="0" y="41843"/>
                    <a:pt x="6000" y="27359"/>
                    <a:pt x="16679" y="16679"/>
                  </a:cubicBezTo>
                  <a:cubicBezTo>
                    <a:pt x="27359" y="6000"/>
                    <a:pt x="41843" y="0"/>
                    <a:pt x="569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A3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406400" cy="151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5382260" y="5425440"/>
            <a:ext cx="2893695" cy="935990"/>
          </a:xfrm>
          <a:custGeom>
            <a:avLst/>
            <a:gdLst/>
            <a:ahLst/>
            <a:cxnLst/>
            <a:rect l="l" t="t" r="r" b="b"/>
            <a:pathLst>
              <a:path w="3277906" h="1035205">
                <a:moveTo>
                  <a:pt x="0" y="0"/>
                </a:moveTo>
                <a:lnTo>
                  <a:pt x="3277907" y="0"/>
                </a:lnTo>
                <a:lnTo>
                  <a:pt x="3277907" y="1035205"/>
                </a:lnTo>
                <a:lnTo>
                  <a:pt x="0" y="10352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3679" t="-279598" r="-221090" b="-192175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247380" y="4098290"/>
            <a:ext cx="3328670" cy="944880"/>
          </a:xfrm>
          <a:custGeom>
            <a:avLst/>
            <a:gdLst/>
            <a:ahLst/>
            <a:cxnLst/>
            <a:rect l="l" t="t" r="r" b="b"/>
            <a:pathLst>
              <a:path w="3277906" h="1035205">
                <a:moveTo>
                  <a:pt x="0" y="0"/>
                </a:moveTo>
                <a:lnTo>
                  <a:pt x="3277906" y="0"/>
                </a:lnTo>
                <a:lnTo>
                  <a:pt x="3277906" y="1035205"/>
                </a:lnTo>
                <a:lnTo>
                  <a:pt x="0" y="10352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3679" t="-279598" r="-221090" b="-192175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1667490" y="5433060"/>
            <a:ext cx="2951480" cy="972185"/>
          </a:xfrm>
          <a:custGeom>
            <a:avLst/>
            <a:gdLst/>
            <a:ahLst/>
            <a:cxnLst/>
            <a:rect l="l" t="t" r="r" b="b"/>
            <a:pathLst>
              <a:path w="3277906" h="1035205">
                <a:moveTo>
                  <a:pt x="0" y="0"/>
                </a:moveTo>
                <a:lnTo>
                  <a:pt x="3277907" y="0"/>
                </a:lnTo>
                <a:lnTo>
                  <a:pt x="3277907" y="1035206"/>
                </a:lnTo>
                <a:lnTo>
                  <a:pt x="0" y="103520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3679" t="-279598" r="-221090" b="-192175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4630400" y="4276090"/>
            <a:ext cx="3150870" cy="954405"/>
          </a:xfrm>
          <a:custGeom>
            <a:avLst/>
            <a:gdLst/>
            <a:ahLst/>
            <a:cxnLst/>
            <a:rect l="l" t="t" r="r" b="b"/>
            <a:pathLst>
              <a:path w="3277906" h="1035205">
                <a:moveTo>
                  <a:pt x="0" y="0"/>
                </a:moveTo>
                <a:lnTo>
                  <a:pt x="3277907" y="0"/>
                </a:lnTo>
                <a:lnTo>
                  <a:pt x="3277907" y="1035205"/>
                </a:lnTo>
                <a:lnTo>
                  <a:pt x="0" y="10352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3679" t="-279598" r="-221090" b="-192175"/>
            </a:stretch>
          </a:blipFill>
        </p:spPr>
      </p:sp>
      <p:sp>
        <p:nvSpPr>
          <p:cNvPr id="35" name="椭圆 34"/>
          <p:cNvSpPr/>
          <p:nvPr/>
        </p:nvSpPr>
        <p:spPr>
          <a:xfrm>
            <a:off x="698500" y="8747125"/>
            <a:ext cx="240665" cy="23241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1"/>
            </p:custDataLst>
          </p:nvPr>
        </p:nvSpPr>
        <p:spPr>
          <a:xfrm>
            <a:off x="698500" y="3479800"/>
            <a:ext cx="240665" cy="23241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2"/>
            </p:custDataLst>
          </p:nvPr>
        </p:nvSpPr>
        <p:spPr>
          <a:xfrm>
            <a:off x="698500" y="5252720"/>
            <a:ext cx="240665" cy="232410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3"/>
            </p:custDataLst>
          </p:nvPr>
        </p:nvSpPr>
        <p:spPr>
          <a:xfrm>
            <a:off x="698500" y="6858000"/>
            <a:ext cx="240665" cy="232410"/>
          </a:xfrm>
          <a:prstGeom prst="ellipse">
            <a:avLst/>
          </a:prstGeom>
          <a:noFill/>
          <a:ln>
            <a:solidFill>
              <a:srgbClr val="18BC6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>
            <p:custDataLst>
              <p:tags r:id="rId4"/>
            </p:custDataLst>
          </p:nvPr>
        </p:nvSpPr>
        <p:spPr>
          <a:xfrm>
            <a:off x="990600" y="3383915"/>
            <a:ext cx="3511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368C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 delle iscrizioni</a:t>
            </a: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990600" y="5169535"/>
            <a:ext cx="3511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Chiusura delle iscrizioni</a:t>
            </a:r>
          </a:p>
        </p:txBody>
      </p: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>
            <a:off x="990600" y="6743700"/>
            <a:ext cx="3511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18B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Annuncio dei finalisti</a:t>
            </a:r>
          </a:p>
        </p:txBody>
      </p:sp>
      <p:sp>
        <p:nvSpPr>
          <p:cNvPr id="42" name="文本框 41"/>
          <p:cNvSpPr txBox="1"/>
          <p:nvPr>
            <p:custDataLst>
              <p:tags r:id="rId7"/>
            </p:custDataLst>
          </p:nvPr>
        </p:nvSpPr>
        <p:spPr>
          <a:xfrm>
            <a:off x="1041400" y="8420100"/>
            <a:ext cx="60464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Annuncio dei vincitori e cerimonia </a:t>
            </a:r>
          </a:p>
          <a:p>
            <a:r>
              <a:rPr lang="en-US" altLang="zh-CN" sz="200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premiazione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66800" y="910558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Oct. 2025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66800" y="720058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Sep. 29, 2025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66800" y="558323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Sep. 12, 2025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41400" y="380523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Jun. 2, 2025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649970" y="4276090"/>
            <a:ext cx="2715895" cy="455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Eccellenza del Successo del Cliente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699760" y="5532755"/>
            <a:ext cx="22733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Partner di hosting 2025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035155" y="5558790"/>
            <a:ext cx="22745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Distributore Solution Advocate 2025</a:t>
            </a:r>
          </a:p>
          <a:p>
            <a:pPr algn="ctr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4782800" y="4497705"/>
            <a:ext cx="2901950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Menzioni d’onore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188710" y="8948420"/>
            <a:ext cx="15544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Vincitori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140190" y="7367905"/>
            <a:ext cx="15544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Vincitori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5464155" y="7618730"/>
            <a:ext cx="15544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Vincitori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2389485" y="8630920"/>
            <a:ext cx="15544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Vincitori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382260" y="6239510"/>
            <a:ext cx="31076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regalo da 1.000 dollari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037195" y="4966970"/>
            <a:ext cx="39992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MacBook Air 13‘’ [256GB/16GB]</a:t>
            </a:r>
          </a:p>
          <a:p>
            <a:pPr algn="ctr"/>
            <a:endParaRPr lang="en-US" altLang="zh-CN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1666855" y="6345555"/>
            <a:ext cx="31076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Viaggio al Summit Yeastar 2026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4173200" y="5143500"/>
            <a:ext cx="42799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console PlayStation 5 </a:t>
            </a:r>
          </a:p>
          <a:p>
            <a:pPr algn="ctr"/>
            <a:r>
              <a:rPr lang="en-US" altLang="zh-CN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Edition</a:t>
            </a:r>
          </a:p>
          <a:p>
            <a:pPr algn="ctr"/>
            <a:endParaRPr lang="en-US" altLang="zh-CN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连接符 46"/>
          <p:cNvCxnSpPr>
            <a:stCxn id="36" idx="4"/>
            <a:endCxn id="37" idx="0"/>
          </p:cNvCxnSpPr>
          <p:nvPr/>
        </p:nvCxnSpPr>
        <p:spPr>
          <a:xfrm>
            <a:off x="819150" y="3712210"/>
            <a:ext cx="0" cy="1540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38" idx="0"/>
          </p:cNvCxnSpPr>
          <p:nvPr/>
        </p:nvCxnSpPr>
        <p:spPr>
          <a:xfrm>
            <a:off x="819150" y="5485130"/>
            <a:ext cx="0" cy="1372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38" idx="4"/>
            <a:endCxn id="35" idx="0"/>
          </p:cNvCxnSpPr>
          <p:nvPr/>
        </p:nvCxnSpPr>
        <p:spPr>
          <a:xfrm>
            <a:off x="819150" y="7090410"/>
            <a:ext cx="0" cy="1656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6" name="图片 55" descr="yeastar logo-RGB-0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2400" y="559435"/>
            <a:ext cx="2676525" cy="868045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10439400" y="3375025"/>
            <a:ext cx="4191000" cy="5264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Categorie premiate &amp; premi</a:t>
            </a:r>
          </a:p>
        </p:txBody>
      </p:sp>
      <p:sp>
        <p:nvSpPr>
          <p:cNvPr id="70" name="Freeform 29"/>
          <p:cNvSpPr/>
          <p:nvPr/>
        </p:nvSpPr>
        <p:spPr>
          <a:xfrm>
            <a:off x="10435590" y="3098165"/>
            <a:ext cx="4272280" cy="904240"/>
          </a:xfrm>
          <a:custGeom>
            <a:avLst/>
            <a:gdLst/>
            <a:ahLst/>
            <a:cxnLst/>
            <a:rect l="l" t="t" r="r" b="b"/>
            <a:pathLst>
              <a:path w="9011111" h="2367448">
                <a:moveTo>
                  <a:pt x="0" y="0"/>
                </a:moveTo>
                <a:lnTo>
                  <a:pt x="9011111" y="0"/>
                </a:lnTo>
                <a:lnTo>
                  <a:pt x="9011111" y="2367448"/>
                </a:lnTo>
                <a:lnTo>
                  <a:pt x="0" y="23674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20999"/>
            </a:blip>
            <a:stretch>
              <a:fillRect t="-68095" b="-31257"/>
            </a:stretch>
          </a:blipFill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08195" y="1300480"/>
            <a:ext cx="9690100" cy="140906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638800" y="2552700"/>
            <a:ext cx="7280910" cy="5264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>
                <a:latin typeface="+mj-lt"/>
                <a:cs typeface="+mj-lt"/>
                <a:sym typeface="+mn-ea"/>
              </a:rPr>
              <a:t>Radicato nel risultato, definito dal successo</a:t>
            </a:r>
            <a:endParaRPr lang="en-US" altLang="zh-CN" sz="2400"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2546411"/>
          </a:xfrm>
          <a:custGeom>
            <a:avLst/>
            <a:gdLst/>
            <a:ahLst/>
            <a:cxnLst/>
            <a:rect l="l" t="t" r="r" b="b"/>
            <a:pathLst>
              <a:path w="18288000" h="2546411">
                <a:moveTo>
                  <a:pt x="0" y="0"/>
                </a:moveTo>
                <a:lnTo>
                  <a:pt x="18288000" y="0"/>
                </a:lnTo>
                <a:lnTo>
                  <a:pt x="18288000" y="2546411"/>
                </a:lnTo>
                <a:lnTo>
                  <a:pt x="0" y="25464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5104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06780" y="3806825"/>
            <a:ext cx="6275070" cy="1538605"/>
          </a:xfrm>
          <a:custGeom>
            <a:avLst/>
            <a:gdLst/>
            <a:ahLst/>
            <a:cxnLst/>
            <a:rect l="l" t="t" r="r" b="b"/>
            <a:pathLst>
              <a:path w="9011111" h="2367448">
                <a:moveTo>
                  <a:pt x="0" y="0"/>
                </a:moveTo>
                <a:lnTo>
                  <a:pt x="9011111" y="0"/>
                </a:lnTo>
                <a:lnTo>
                  <a:pt x="9011111" y="2367448"/>
                </a:lnTo>
                <a:lnTo>
                  <a:pt x="0" y="2367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0999"/>
            </a:blip>
            <a:stretch>
              <a:fillRect t="-68095" b="-31257"/>
            </a:stretch>
          </a:blipFill>
        </p:spPr>
      </p:sp>
      <p:sp>
        <p:nvSpPr>
          <p:cNvPr id="37" name="椭圆 36"/>
          <p:cNvSpPr/>
          <p:nvPr>
            <p:custDataLst>
              <p:tags r:id="rId1"/>
            </p:custDataLst>
          </p:nvPr>
        </p:nvSpPr>
        <p:spPr>
          <a:xfrm>
            <a:off x="8378190" y="3848100"/>
            <a:ext cx="156210" cy="159385"/>
          </a:xfrm>
          <a:prstGeom prst="ellipse">
            <a:avLst/>
          </a:prstGeom>
          <a:noFill/>
          <a:ln>
            <a:solidFill>
              <a:srgbClr val="558E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9"/>
          <p:cNvSpPr txBox="1"/>
          <p:nvPr/>
        </p:nvSpPr>
        <p:spPr>
          <a:xfrm>
            <a:off x="1600200" y="3733800"/>
            <a:ext cx="601535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400"/>
              </a:spcBef>
            </a:pPr>
            <a:r>
              <a:rPr lang="en-US" altLang="zh-CN" sz="2400" b="1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Cosa rende forte una proposta?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10515600" y="3543300"/>
            <a:ext cx="6781800" cy="5962650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610600" y="3619500"/>
            <a:ext cx="91440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ccellenza del Successo del Cliente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Accogliamo con favore casi d’uso di forte impatto in diversi settori, con un interesse particolare per ambiti come</a:t>
            </a:r>
            <a:r>
              <a:rPr lang="en-US" altLang="zh-CN" sz="2000" i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finanza, sanità, catene alberghiere e progetti aziendali su larga scala.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610600" y="5372100"/>
            <a:ext cx="914400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artner di hosting 2025</a:t>
            </a:r>
          </a:p>
          <a:p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Verrà data particolare enfasi alla crescita del business dimostrata a partire dal 2024.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585200" y="8301355"/>
            <a:ext cx="87122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Tutte le tipologie di case study sono benvenute — ci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ò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che conta </a:t>
            </a:r>
            <a:r>
              <a:rPr lang="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è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la chiarezza, l’impatto e l’integrità della storia.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250950" y="4305300"/>
            <a:ext cx="54495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 valutazione di quest'anno pone l'accento sulla forza specifica per categoria.</a:t>
            </a:r>
          </a:p>
        </p:txBody>
      </p:sp>
      <p:sp>
        <p:nvSpPr>
          <p:cNvPr id="62" name="椭圆 61"/>
          <p:cNvSpPr/>
          <p:nvPr>
            <p:custDataLst>
              <p:tags r:id="rId2"/>
            </p:custDataLst>
          </p:nvPr>
        </p:nvSpPr>
        <p:spPr>
          <a:xfrm>
            <a:off x="8378190" y="5600700"/>
            <a:ext cx="156210" cy="159385"/>
          </a:xfrm>
          <a:prstGeom prst="ellipse">
            <a:avLst/>
          </a:prstGeom>
          <a:noFill/>
          <a:ln>
            <a:solidFill>
              <a:srgbClr val="558E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9"/>
          <p:cNvSpPr txBox="1"/>
          <p:nvPr/>
        </p:nvSpPr>
        <p:spPr>
          <a:xfrm>
            <a:off x="8077200" y="9044305"/>
            <a:ext cx="953071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>
                  <a:extLst>
                    <a:ext uri="{DAF060AB-1E55-43B9-8AAB-6FB025537F2F}">
                      <wpsdc:hlinkClr xmlns:wpsdc="http://www.wps.cn/officeDocument/2017/drawingmlCustomData" xmlns="" val="E46C0A"/>
                      <wpsdc:folHlinkClr xmlns:wpsdc="http://www.wps.cn/officeDocument/2017/drawingmlCustomData" xmlns="" val="800080"/>
                      <wpsdc:hlinkUnderline xmlns:wpsdc="http://www.wps.cn/officeDocument/2017/drawingmlCustomData" xmlns="" val="1"/>
                    </a:ext>
                  </a:extLst>
                </a:hlinkClick>
              </a:rPr>
              <a:t>Clicca qui per vedere &gt;&gt;&gt; criteri di valutazione, scadenze e modalità di partecipazione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>
                  <a:extLst>
                    <a:ext uri="{DAF060AB-1E55-43B9-8AAB-6FB025537F2F}">
                      <wpsdc:hlinkClr xmlns:wpsdc="http://www.wps.cn/officeDocument/2017/drawingmlCustomData" xmlns="" val="E46C0A"/>
                      <wpsdc:folHlinkClr xmlns:wpsdc="http://www.wps.cn/officeDocument/2017/drawingmlCustomData" xmlns="" val="800080"/>
                      <wpsdc:hlinkUnderline xmlns:wpsdc="http://www.wps.cn/officeDocument/2017/drawingmlCustomData" xmlns="" val="1"/>
                    </a:ext>
                  </a:extLst>
                </a:hlinkClick>
              </a:rPr>
              <a:t>🎯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hlinkClick r:id="rId8" action="ppaction://hlinkfile">
                <a:extLst>
                  <a:ext uri="{DAF060AB-1E55-43B9-8AAB-6FB025537F2F}">
                    <wpsdc:hlinkClr xmlns:wpsdc="http://www.wps.cn/officeDocument/2017/drawingmlCustomData" xmlns="" val="E46C0A"/>
                    <wpsdc:folHlinkClr xmlns:wpsdc="http://www.wps.cn/officeDocument/2017/drawingmlCustomData" xmlns="" val="800080"/>
                    <wpsdc:hlinkUnderline xmlns:wpsdc="http://www.wps.cn/officeDocument/2017/drawingmlCustomData" xmlns="" val="1"/>
                  </a:ext>
                </a:extLst>
              </a:hlinkClick>
            </a:endParaRPr>
          </a:p>
        </p:txBody>
      </p:sp>
      <p:pic>
        <p:nvPicPr>
          <p:cNvPr id="68" name="图片 67" descr="yeastar logo-RGB-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559435"/>
            <a:ext cx="2676525" cy="868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10600" y="6819900"/>
            <a:ext cx="91440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istributore Solution Advocate 2025</a:t>
            </a:r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(precedentemente "ACE Distributor"))</a:t>
            </a:r>
            <a:endParaRPr lang="en-US" altLang="zh-CN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Riconoscimento assegnato al distributore che dimostra leadership nella presentazione dei casi e impatto nell'espansione del mercato.</a:t>
            </a:r>
          </a:p>
          <a:p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8378190" y="7048500"/>
            <a:ext cx="156210" cy="159385"/>
          </a:xfrm>
          <a:prstGeom prst="ellipse">
            <a:avLst/>
          </a:prstGeom>
          <a:noFill/>
          <a:ln>
            <a:solidFill>
              <a:srgbClr val="558E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107150" y="731520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195" y="1300480"/>
            <a:ext cx="9690100" cy="1409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38800" y="2552700"/>
            <a:ext cx="7280910" cy="5264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>
                <a:latin typeface="+mj-lt"/>
                <a:cs typeface="+mj-lt"/>
                <a:sym typeface="+mn-ea"/>
              </a:rPr>
              <a:t>Radicato nel risultato, definito dal successo</a:t>
            </a:r>
            <a:endParaRPr lang="en-US" altLang="zh-CN" sz="2400">
              <a:latin typeface="+mj-lt"/>
              <a:cs typeface="+mj-lt"/>
            </a:endParaRPr>
          </a:p>
          <a:p>
            <a:pPr algn="ctr"/>
            <a:endParaRPr lang="en-US" altLang="zh-CN" sz="2400"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09.7,&quot;left&quot;:49,&quot;top&quot;:440.45,&quot;width&quot;:317.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5.65,&quot;left&quot;:49,&quot;top&quot;:440.45,&quot;width&quot;:317.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</Words>
  <Application>Microsoft Office PowerPoint</Application>
  <PresentationFormat>Personalizzato</PresentationFormat>
  <Paragraphs>43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</dc:title>
  <dc:creator>Federica Lastilla</dc:creator>
  <cp:lastModifiedBy>Federica Lastilla</cp:lastModifiedBy>
  <cp:revision>15</cp:revision>
  <dcterms:created xsi:type="dcterms:W3CDTF">2006-08-16T00:00:00Z</dcterms:created>
  <dcterms:modified xsi:type="dcterms:W3CDTF">2025-07-14T08:01:29Z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1F064C2F4BB64AFDB60D51B7C8975284_13</vt:lpwstr>
  </property>
  <property fmtid="{D5CDD505-2E9C-101B-9397-08002B2CF9AE}" pid="3" name="KSOProductBuildVer">
    <vt:lpwstr>2052-12.1.0.21541</vt:lpwstr>
  </property>
</Properties>
</file>